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cfca0852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cfca0852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cfca0852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cfca0852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cfca085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cfca085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200da55fc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200da55fc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cfca0852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cfca0852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cfca0852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cfca0852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cfca0852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cfca0852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cfca0852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cfca0852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cfca0852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cfca0852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200da55f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200da55f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6a1adb8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6a1adb8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cfca085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cfca085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cfca085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cfca085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200da55f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200da55f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200da55f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200da55f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200da55f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200da55f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cfca085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cfca085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6a1adb8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6a1adb8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200da55fc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200da55fc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6a1adb8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6a1adb8c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Importance of Predicting Mutant Fitness:</a:t>
            </a:r>
            <a:endParaRPr/>
          </a:p>
          <a:p>
            <a:pPr indent="0" lvl="0" marL="0" rtl="0" algn="l">
              <a:spcBef>
                <a:spcPts val="0"/>
              </a:spcBef>
              <a:spcAft>
                <a:spcPts val="0"/>
              </a:spcAft>
              <a:buNone/>
            </a:pPr>
            <a:r>
              <a:rPr lang="en"/>
              <a:t>Predicting the fitness of mutants is crucial because it lies at the heart of understanding evolutionary dynamics. Fitness determines how mutations spread or diminish in populations, influencing adaptation rates, genetic diversity, and the emergence of traits. Without accurate predictions, we cannot forecast how populations (e.g., pathogens, crops, or endangered species) will respond to environmental pressures like antibiotics, climate change, or habitat shifts.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Applications and Insights from DFE:</a:t>
            </a:r>
            <a:endParaRPr/>
          </a:p>
          <a:p>
            <a:pPr indent="0" lvl="0" marL="0" rtl="0" algn="l">
              <a:spcBef>
                <a:spcPts val="0"/>
              </a:spcBef>
              <a:spcAft>
                <a:spcPts val="0"/>
              </a:spcAft>
              <a:buNone/>
            </a:pPr>
            <a:r>
              <a:rPr lang="en"/>
              <a:t>Evolutionary Biology: The DFE reveals the spectrum of possible mutations (beneficial, neutral, deleterious) and their probabilities, informing models of adaptation and genetic drift.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Medicine: Understanding DFEs helps predict antibiotic resistance in bacteria or cancer progression driven by somatic mutations.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Biotechnology: Optimizing microbial strains for industrial applications (e.g., biofuel production) by targeting mutations with predictable fitness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Ecology: Forecasting how species adapt to stressors like temperature or pH changes, aiding conservation efforts.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Real-World Motivation:</a:t>
            </a:r>
            <a:endParaRPr/>
          </a:p>
          <a:p>
            <a:pPr indent="0" lvl="0" marL="0" rtl="0" algn="l">
              <a:spcBef>
                <a:spcPts val="0"/>
              </a:spcBef>
              <a:spcAft>
                <a:spcPts val="0"/>
              </a:spcAft>
              <a:buNone/>
            </a:pPr>
            <a:r>
              <a:rPr lang="en"/>
              <a:t>The research addresses a fundamental gap: while we can write general equations for evolutionary dynamics (e.g., mutation-selection balance), we lack knowledge of the "fitness landscape"—how genotypes map to fitness in specific environments. Advances in high-throughput mutagenesis and fitness assays now provide data to tackle this, but integrating this with predictive models remains challenging. By linking DFEs to environmental variables, this work aims to bridge theory and empiricism, offering tools to anticipate evolutionary outcomes in real-world scenarios, from public health to ecosystem resilience.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Challenge: The DFE is environment-dependent, and environments are high-dimensional (e.g., nutrient levels, pH). Current models struggle with this complexity, necessitating new theoretical frameworks grounded in empirical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6a1adb8c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6a1adb8c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6a1adb8c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6a1adb8c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cfca085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cfca085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hyperlink" Target="https://www.nature.com/articles/s41586-018-0124-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hyperlink" Target="https://www.nature.com/articles/s41586-018-0124-0" TargetMode="External"/><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DD"/>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80"/>
              <a:t>UNDERSTANDING THE DISTRIBUTION OF FITNESS EFFECTS (DFE) ACROSS ENVIRONMENTS</a:t>
            </a:r>
            <a:endParaRPr b="1" sz="28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Clr>
                <a:schemeClr val="dk1"/>
              </a:buClr>
              <a:buSzPct val="39919"/>
              <a:buFont typeface="Arial"/>
              <a:buNone/>
            </a:pPr>
            <a:r>
              <a:rPr lang="en" sz="2480">
                <a:solidFill>
                  <a:schemeClr val="dk1"/>
                </a:solidFill>
              </a:rPr>
              <a:t>EXPLORING THE STATISTICAL PROPERTIES OF FITNESS LANDSCAPES USING THE FISHER’S GEOMETRIC MODEL</a:t>
            </a:r>
            <a:endParaRPr sz="2480">
              <a:solidFill>
                <a:schemeClr val="dk1"/>
              </a:solidFill>
            </a:endParaRPr>
          </a:p>
          <a:p>
            <a:pPr indent="0" lvl="0" marL="0" rtl="0" algn="ctr">
              <a:spcBef>
                <a:spcPts val="0"/>
              </a:spcBef>
              <a:spcAft>
                <a:spcPts val="0"/>
              </a:spcAft>
              <a:buNone/>
            </a:pPr>
            <a:r>
              <a:t/>
            </a:r>
            <a:endParaRPr/>
          </a:p>
        </p:txBody>
      </p:sp>
      <p:sp>
        <p:nvSpPr>
          <p:cNvPr id="56" name="Google Shape;56;p13"/>
          <p:cNvSpPr txBox="1"/>
          <p:nvPr/>
        </p:nvSpPr>
        <p:spPr>
          <a:xfrm>
            <a:off x="3499600" y="3807225"/>
            <a:ext cx="27834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Shahnewaz Ahmed</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1166813" y="180975"/>
            <a:ext cx="6810375" cy="4781550"/>
          </a:xfrm>
          <a:prstGeom prst="rect">
            <a:avLst/>
          </a:prstGeom>
          <a:noFill/>
          <a:ln>
            <a:noFill/>
          </a:ln>
        </p:spPr>
      </p:pic>
      <p:pic>
        <p:nvPicPr>
          <p:cNvPr id="122" name="Google Shape;122;p22"/>
          <p:cNvPicPr preferRelativeResize="0"/>
          <p:nvPr/>
        </p:nvPicPr>
        <p:blipFill>
          <a:blip r:embed="rId4">
            <a:alphaModFix/>
          </a:blip>
          <a:stretch>
            <a:fillRect/>
          </a:stretch>
        </p:blipFill>
        <p:spPr>
          <a:xfrm>
            <a:off x="1276134" y="0"/>
            <a:ext cx="6591732"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1647775" y="0"/>
            <a:ext cx="55417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465100" y="152400"/>
            <a:ext cx="6080208" cy="4838700"/>
          </a:xfrm>
          <a:prstGeom prst="rect">
            <a:avLst/>
          </a:prstGeom>
          <a:noFill/>
          <a:ln>
            <a:noFill/>
          </a:ln>
        </p:spPr>
      </p:pic>
      <p:pic>
        <p:nvPicPr>
          <p:cNvPr id="133" name="Google Shape;133;p24"/>
          <p:cNvPicPr preferRelativeResize="0"/>
          <p:nvPr/>
        </p:nvPicPr>
        <p:blipFill>
          <a:blip r:embed="rId4">
            <a:alphaModFix/>
          </a:blip>
          <a:stretch>
            <a:fillRect/>
          </a:stretch>
        </p:blipFill>
        <p:spPr>
          <a:xfrm>
            <a:off x="5893" y="0"/>
            <a:ext cx="6463213" cy="5143500"/>
          </a:xfrm>
          <a:prstGeom prst="rect">
            <a:avLst/>
          </a:prstGeom>
          <a:noFill/>
          <a:ln>
            <a:noFill/>
          </a:ln>
        </p:spPr>
      </p:pic>
      <p:pic>
        <p:nvPicPr>
          <p:cNvPr id="134" name="Google Shape;134;p24"/>
          <p:cNvPicPr preferRelativeResize="0"/>
          <p:nvPr/>
        </p:nvPicPr>
        <p:blipFill>
          <a:blip r:embed="rId5">
            <a:alphaModFix/>
          </a:blip>
          <a:stretch>
            <a:fillRect/>
          </a:stretch>
        </p:blipFill>
        <p:spPr>
          <a:xfrm>
            <a:off x="6736800" y="1997375"/>
            <a:ext cx="2372925" cy="797300"/>
          </a:xfrm>
          <a:prstGeom prst="rect">
            <a:avLst/>
          </a:prstGeom>
          <a:noFill/>
          <a:ln>
            <a:noFill/>
          </a:ln>
        </p:spPr>
      </p:pic>
      <p:sp>
        <p:nvSpPr>
          <p:cNvPr id="135" name="Google Shape;135;p24"/>
          <p:cNvSpPr txBox="1"/>
          <p:nvPr>
            <p:ph type="title"/>
          </p:nvPr>
        </p:nvSpPr>
        <p:spPr>
          <a:xfrm>
            <a:off x="6452025" y="1015100"/>
            <a:ext cx="2691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Relative </a:t>
            </a:r>
            <a:endParaRPr b="1"/>
          </a:p>
          <a:p>
            <a:pPr indent="0" lvl="0" marL="0" rtl="0" algn="ctr">
              <a:spcBef>
                <a:spcPts val="0"/>
              </a:spcBef>
              <a:spcAft>
                <a:spcPts val="0"/>
              </a:spcAft>
              <a:buNone/>
            </a:pPr>
            <a:r>
              <a:rPr b="1" lang="en"/>
              <a:t>Fitness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465100" y="152400"/>
            <a:ext cx="6080208" cy="4838700"/>
          </a:xfrm>
          <a:prstGeom prst="rect">
            <a:avLst/>
          </a:prstGeom>
          <a:noFill/>
          <a:ln>
            <a:noFill/>
          </a:ln>
        </p:spPr>
      </p:pic>
      <p:pic>
        <p:nvPicPr>
          <p:cNvPr id="141" name="Google Shape;141;p25"/>
          <p:cNvPicPr preferRelativeResize="0"/>
          <p:nvPr/>
        </p:nvPicPr>
        <p:blipFill>
          <a:blip r:embed="rId4">
            <a:alphaModFix/>
          </a:blip>
          <a:stretch>
            <a:fillRect/>
          </a:stretch>
        </p:blipFill>
        <p:spPr>
          <a:xfrm>
            <a:off x="44993" y="0"/>
            <a:ext cx="6463213" cy="5143500"/>
          </a:xfrm>
          <a:prstGeom prst="rect">
            <a:avLst/>
          </a:prstGeom>
          <a:noFill/>
          <a:ln>
            <a:noFill/>
          </a:ln>
        </p:spPr>
      </p:pic>
      <p:pic>
        <p:nvPicPr>
          <p:cNvPr id="142" name="Google Shape;142;p25"/>
          <p:cNvPicPr preferRelativeResize="0"/>
          <p:nvPr/>
        </p:nvPicPr>
        <p:blipFill>
          <a:blip r:embed="rId5">
            <a:alphaModFix/>
          </a:blip>
          <a:stretch>
            <a:fillRect/>
          </a:stretch>
        </p:blipFill>
        <p:spPr>
          <a:xfrm>
            <a:off x="6736800" y="1997375"/>
            <a:ext cx="2372925" cy="797300"/>
          </a:xfrm>
          <a:prstGeom prst="rect">
            <a:avLst/>
          </a:prstGeom>
          <a:noFill/>
          <a:ln>
            <a:noFill/>
          </a:ln>
        </p:spPr>
      </p:pic>
      <p:pic>
        <p:nvPicPr>
          <p:cNvPr id="143" name="Google Shape;143;p25"/>
          <p:cNvPicPr preferRelativeResize="0"/>
          <p:nvPr/>
        </p:nvPicPr>
        <p:blipFill>
          <a:blip r:embed="rId6">
            <a:alphaModFix/>
          </a:blip>
          <a:stretch>
            <a:fillRect/>
          </a:stretch>
        </p:blipFill>
        <p:spPr>
          <a:xfrm>
            <a:off x="0" y="0"/>
            <a:ext cx="6463201" cy="5143500"/>
          </a:xfrm>
          <a:prstGeom prst="rect">
            <a:avLst/>
          </a:prstGeom>
          <a:noFill/>
          <a:ln>
            <a:noFill/>
          </a:ln>
        </p:spPr>
      </p:pic>
      <p:sp>
        <p:nvSpPr>
          <p:cNvPr id="144" name="Google Shape;144;p25"/>
          <p:cNvSpPr txBox="1"/>
          <p:nvPr>
            <p:ph type="title"/>
          </p:nvPr>
        </p:nvSpPr>
        <p:spPr>
          <a:xfrm>
            <a:off x="6452025" y="1015100"/>
            <a:ext cx="2691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Relative </a:t>
            </a:r>
            <a:endParaRPr b="1"/>
          </a:p>
          <a:p>
            <a:pPr indent="0" lvl="0" marL="0" rtl="0" algn="ctr">
              <a:spcBef>
                <a:spcPts val="0"/>
              </a:spcBef>
              <a:spcAft>
                <a:spcPts val="0"/>
              </a:spcAft>
              <a:buNone/>
            </a:pPr>
            <a:r>
              <a:rPr b="1" lang="en"/>
              <a:t>Fitness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3">
            <a:alphaModFix/>
          </a:blip>
          <a:srcRect b="5526" l="0" r="0" t="0"/>
          <a:stretch/>
        </p:blipFill>
        <p:spPr>
          <a:xfrm>
            <a:off x="471050" y="142088"/>
            <a:ext cx="4967451" cy="4859300"/>
          </a:xfrm>
          <a:prstGeom prst="rect">
            <a:avLst/>
          </a:prstGeom>
          <a:noFill/>
          <a:ln>
            <a:noFill/>
          </a:ln>
        </p:spPr>
      </p:pic>
      <p:pic>
        <p:nvPicPr>
          <p:cNvPr id="150" name="Google Shape;150;p26"/>
          <p:cNvPicPr preferRelativeResize="0"/>
          <p:nvPr/>
        </p:nvPicPr>
        <p:blipFill>
          <a:blip r:embed="rId4">
            <a:alphaModFix/>
          </a:blip>
          <a:stretch>
            <a:fillRect/>
          </a:stretch>
        </p:blipFill>
        <p:spPr>
          <a:xfrm>
            <a:off x="7409363" y="3088500"/>
            <a:ext cx="1363081" cy="269825"/>
          </a:xfrm>
          <a:prstGeom prst="rect">
            <a:avLst/>
          </a:prstGeom>
          <a:noFill/>
          <a:ln>
            <a:noFill/>
          </a:ln>
        </p:spPr>
      </p:pic>
      <p:pic>
        <p:nvPicPr>
          <p:cNvPr id="151" name="Google Shape;151;p26"/>
          <p:cNvPicPr preferRelativeResize="0"/>
          <p:nvPr/>
        </p:nvPicPr>
        <p:blipFill>
          <a:blip r:embed="rId5">
            <a:alphaModFix/>
          </a:blip>
          <a:stretch>
            <a:fillRect/>
          </a:stretch>
        </p:blipFill>
        <p:spPr>
          <a:xfrm>
            <a:off x="5407762" y="3021150"/>
            <a:ext cx="1823813" cy="337175"/>
          </a:xfrm>
          <a:prstGeom prst="rect">
            <a:avLst/>
          </a:prstGeom>
          <a:noFill/>
          <a:ln>
            <a:noFill/>
          </a:ln>
        </p:spPr>
      </p:pic>
      <p:pic>
        <p:nvPicPr>
          <p:cNvPr id="152" name="Google Shape;152;p26"/>
          <p:cNvPicPr preferRelativeResize="0"/>
          <p:nvPr/>
        </p:nvPicPr>
        <p:blipFill>
          <a:blip r:embed="rId6">
            <a:alphaModFix/>
          </a:blip>
          <a:stretch>
            <a:fillRect/>
          </a:stretch>
        </p:blipFill>
        <p:spPr>
          <a:xfrm>
            <a:off x="5255125" y="1241413"/>
            <a:ext cx="3554775" cy="582975"/>
          </a:xfrm>
          <a:prstGeom prst="rect">
            <a:avLst/>
          </a:prstGeom>
          <a:noFill/>
          <a:ln>
            <a:noFill/>
          </a:ln>
        </p:spPr>
      </p:pic>
      <p:sp>
        <p:nvSpPr>
          <p:cNvPr id="153" name="Google Shape;153;p26"/>
          <p:cNvSpPr txBox="1"/>
          <p:nvPr>
            <p:ph type="title"/>
          </p:nvPr>
        </p:nvSpPr>
        <p:spPr>
          <a:xfrm>
            <a:off x="5445200" y="668725"/>
            <a:ext cx="328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Fitness Function</a:t>
            </a:r>
            <a:endParaRPr b="1"/>
          </a:p>
        </p:txBody>
      </p:sp>
      <p:sp>
        <p:nvSpPr>
          <p:cNvPr id="154" name="Google Shape;154;p26"/>
          <p:cNvSpPr txBox="1"/>
          <p:nvPr>
            <p:ph type="title"/>
          </p:nvPr>
        </p:nvSpPr>
        <p:spPr>
          <a:xfrm>
            <a:off x="5520100" y="2285400"/>
            <a:ext cx="328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Mutant Distribution</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88475" y="579525"/>
            <a:ext cx="5562250" cy="3959451"/>
          </a:xfrm>
          <a:prstGeom prst="rect">
            <a:avLst/>
          </a:prstGeom>
          <a:noFill/>
          <a:ln>
            <a:noFill/>
          </a:ln>
        </p:spPr>
      </p:pic>
      <p:pic>
        <p:nvPicPr>
          <p:cNvPr id="160" name="Google Shape;160;p27"/>
          <p:cNvPicPr preferRelativeResize="0"/>
          <p:nvPr/>
        </p:nvPicPr>
        <p:blipFill>
          <a:blip r:embed="rId4">
            <a:alphaModFix/>
          </a:blip>
          <a:stretch>
            <a:fillRect/>
          </a:stretch>
        </p:blipFill>
        <p:spPr>
          <a:xfrm>
            <a:off x="5574525" y="1627500"/>
            <a:ext cx="3511450" cy="1045595"/>
          </a:xfrm>
          <a:prstGeom prst="rect">
            <a:avLst/>
          </a:prstGeom>
          <a:noFill/>
          <a:ln>
            <a:noFill/>
          </a:ln>
        </p:spPr>
      </p:pic>
      <p:sp>
        <p:nvSpPr>
          <p:cNvPr id="161" name="Google Shape;161;p27"/>
          <p:cNvSpPr txBox="1"/>
          <p:nvPr>
            <p:ph type="title"/>
          </p:nvPr>
        </p:nvSpPr>
        <p:spPr>
          <a:xfrm>
            <a:off x="5796175" y="875750"/>
            <a:ext cx="328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Mean of DFE</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8"/>
          <p:cNvPicPr preferRelativeResize="0"/>
          <p:nvPr/>
        </p:nvPicPr>
        <p:blipFill>
          <a:blip r:embed="rId3">
            <a:alphaModFix/>
          </a:blip>
          <a:stretch>
            <a:fillRect/>
          </a:stretch>
        </p:blipFill>
        <p:spPr>
          <a:xfrm>
            <a:off x="101750" y="621150"/>
            <a:ext cx="5190749" cy="3592049"/>
          </a:xfrm>
          <a:prstGeom prst="rect">
            <a:avLst/>
          </a:prstGeom>
          <a:noFill/>
          <a:ln>
            <a:noFill/>
          </a:ln>
        </p:spPr>
      </p:pic>
      <p:pic>
        <p:nvPicPr>
          <p:cNvPr id="167" name="Google Shape;167;p28"/>
          <p:cNvPicPr preferRelativeResize="0"/>
          <p:nvPr/>
        </p:nvPicPr>
        <p:blipFill>
          <a:blip r:embed="rId4">
            <a:alphaModFix/>
          </a:blip>
          <a:stretch>
            <a:fillRect/>
          </a:stretch>
        </p:blipFill>
        <p:spPr>
          <a:xfrm>
            <a:off x="5135798" y="1838775"/>
            <a:ext cx="3944851" cy="904850"/>
          </a:xfrm>
          <a:prstGeom prst="rect">
            <a:avLst/>
          </a:prstGeom>
          <a:noFill/>
          <a:ln>
            <a:noFill/>
          </a:ln>
        </p:spPr>
      </p:pic>
      <p:sp>
        <p:nvSpPr>
          <p:cNvPr id="168" name="Google Shape;168;p28"/>
          <p:cNvSpPr txBox="1"/>
          <p:nvPr>
            <p:ph type="title"/>
          </p:nvPr>
        </p:nvSpPr>
        <p:spPr>
          <a:xfrm>
            <a:off x="5463325" y="888425"/>
            <a:ext cx="328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Variance </a:t>
            </a:r>
            <a:r>
              <a:rPr b="1" lang="en"/>
              <a:t>of DFE</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39750" y="152400"/>
            <a:ext cx="5250505" cy="4838701"/>
          </a:xfrm>
          <a:prstGeom prst="rect">
            <a:avLst/>
          </a:prstGeom>
          <a:noFill/>
          <a:ln>
            <a:noFill/>
          </a:ln>
        </p:spPr>
      </p:pic>
      <p:pic>
        <p:nvPicPr>
          <p:cNvPr id="174" name="Google Shape;174;p29"/>
          <p:cNvPicPr preferRelativeResize="0"/>
          <p:nvPr/>
        </p:nvPicPr>
        <p:blipFill>
          <a:blip r:embed="rId4">
            <a:alphaModFix/>
          </a:blip>
          <a:stretch>
            <a:fillRect/>
          </a:stretch>
        </p:blipFill>
        <p:spPr>
          <a:xfrm>
            <a:off x="4977862" y="1958588"/>
            <a:ext cx="4108325" cy="613175"/>
          </a:xfrm>
          <a:prstGeom prst="rect">
            <a:avLst/>
          </a:prstGeom>
          <a:noFill/>
          <a:ln>
            <a:noFill/>
          </a:ln>
        </p:spPr>
      </p:pic>
      <p:sp>
        <p:nvSpPr>
          <p:cNvPr id="175" name="Google Shape;175;p29"/>
          <p:cNvSpPr txBox="1"/>
          <p:nvPr>
            <p:ph type="title"/>
          </p:nvPr>
        </p:nvSpPr>
        <p:spPr>
          <a:xfrm>
            <a:off x="5463325" y="888425"/>
            <a:ext cx="328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Correlation Coefficient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AutoNum type="arabicPeriod"/>
            </a:pPr>
            <a:r>
              <a:rPr lang="en"/>
              <a:t>Mechanistic Models: Link DFEs to molecular mechanisms (e.g., protein stability, metabolic fluxes) to move beyond phenomenological descriptions.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AutoNum type="arabicPeriod"/>
            </a:pPr>
            <a:r>
              <a:rPr lang="en"/>
              <a:t>Environment Dimensionality: Develop scalable methods to handle high-dimensional environmental spaces (e.g., multi-nutrient gradients, biotic interactions).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AutoNum type="arabicPeriod"/>
            </a:pPr>
            <a:r>
              <a:rPr lang="en"/>
              <a:t>Epistasis and Dynamics: Explore how DFEs change as populations evolve (i.e., epistasis) and incorporate temporal environmental fluctuations.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AutoNum type="arabicPeriod"/>
            </a:pPr>
            <a:r>
              <a:rPr lang="en"/>
              <a:t>Cross-Species Frameworks: Test whether DFE patterns generalize across bacteria, eukaryotes, or viruses, revealing universal evolutionary constraints.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idx="1" type="body"/>
          </p:nvPr>
        </p:nvSpPr>
        <p:spPr>
          <a:xfrm>
            <a:off x="2642750" y="1798550"/>
            <a:ext cx="3340500" cy="119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4600">
                <a:solidFill>
                  <a:schemeClr val="dk1"/>
                </a:solidFill>
              </a:rPr>
              <a:t>Thank You</a:t>
            </a:r>
            <a:endParaRPr b="1" sz="4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41600" y="693875"/>
            <a:ext cx="2808000" cy="1216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b="1" sz="2100"/>
          </a:p>
          <a:p>
            <a:pPr indent="0" lvl="0" marL="0" rtl="0" algn="l">
              <a:spcBef>
                <a:spcPts val="0"/>
              </a:spcBef>
              <a:spcAft>
                <a:spcPts val="0"/>
              </a:spcAft>
              <a:buNone/>
            </a:pPr>
            <a:r>
              <a:t/>
            </a:r>
            <a:endParaRPr b="1" sz="2100"/>
          </a:p>
          <a:p>
            <a:pPr indent="0" lvl="0" marL="0" rtl="0" algn="ctr">
              <a:spcBef>
                <a:spcPts val="0"/>
              </a:spcBef>
              <a:spcAft>
                <a:spcPts val="0"/>
              </a:spcAft>
              <a:buNone/>
            </a:pPr>
            <a:r>
              <a:rPr b="1" lang="en" sz="2100"/>
              <a:t>Genotype</a:t>
            </a:r>
            <a:br>
              <a:rPr b="1" lang="en" sz="2100"/>
            </a:br>
            <a:r>
              <a:rPr lang="en" sz="1433"/>
              <a:t>(Molecular/Microscopic scale)</a:t>
            </a:r>
            <a:endParaRPr sz="1433"/>
          </a:p>
          <a:p>
            <a:pPr indent="0" lvl="0" marL="0" rtl="0" algn="l">
              <a:spcBef>
                <a:spcPts val="0"/>
              </a:spcBef>
              <a:spcAft>
                <a:spcPts val="0"/>
              </a:spcAft>
              <a:buNone/>
            </a:pPr>
            <a:r>
              <a:t/>
            </a:r>
            <a:endParaRPr b="1" sz="2100"/>
          </a:p>
        </p:txBody>
      </p:sp>
      <p:sp>
        <p:nvSpPr>
          <p:cNvPr id="62" name="Google Shape;62;p14"/>
          <p:cNvSpPr txBox="1"/>
          <p:nvPr>
            <p:ph type="title"/>
          </p:nvPr>
        </p:nvSpPr>
        <p:spPr>
          <a:xfrm>
            <a:off x="3395400" y="858275"/>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100"/>
              <a:t>Phe</a:t>
            </a:r>
            <a:r>
              <a:rPr b="1" lang="en" sz="2100"/>
              <a:t>notype</a:t>
            </a:r>
            <a:br>
              <a:rPr b="1" lang="en" sz="2100"/>
            </a:br>
            <a:r>
              <a:rPr lang="en" sz="1233"/>
              <a:t>(Mesoscopic/Cellular scale)</a:t>
            </a:r>
            <a:endParaRPr b="1" sz="2000"/>
          </a:p>
        </p:txBody>
      </p:sp>
      <p:pic>
        <p:nvPicPr>
          <p:cNvPr id="63" name="Google Shape;63;p14"/>
          <p:cNvPicPr preferRelativeResize="0"/>
          <p:nvPr/>
        </p:nvPicPr>
        <p:blipFill>
          <a:blip r:embed="rId3">
            <a:alphaModFix/>
          </a:blip>
          <a:stretch>
            <a:fillRect/>
          </a:stretch>
        </p:blipFill>
        <p:spPr>
          <a:xfrm>
            <a:off x="811149" y="1732725"/>
            <a:ext cx="1873800" cy="2595199"/>
          </a:xfrm>
          <a:prstGeom prst="rect">
            <a:avLst/>
          </a:prstGeom>
          <a:noFill/>
          <a:ln>
            <a:noFill/>
          </a:ln>
        </p:spPr>
      </p:pic>
      <p:sp>
        <p:nvSpPr>
          <p:cNvPr id="64" name="Google Shape;64;p14"/>
          <p:cNvSpPr txBox="1"/>
          <p:nvPr>
            <p:ph type="title"/>
          </p:nvPr>
        </p:nvSpPr>
        <p:spPr>
          <a:xfrm>
            <a:off x="6360338" y="781950"/>
            <a:ext cx="2355900" cy="81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200"/>
              <a:t>Fitness</a:t>
            </a:r>
            <a:endParaRPr b="1" sz="2200"/>
          </a:p>
          <a:p>
            <a:pPr indent="0" lvl="0" marL="0" rtl="0" algn="ctr">
              <a:spcBef>
                <a:spcPts val="0"/>
              </a:spcBef>
              <a:spcAft>
                <a:spcPts val="0"/>
              </a:spcAft>
              <a:buNone/>
            </a:pPr>
            <a:r>
              <a:rPr lang="en" sz="1311"/>
              <a:t>(Macroscopic/Population scale)</a:t>
            </a:r>
            <a:endParaRPr sz="1311"/>
          </a:p>
        </p:txBody>
      </p:sp>
      <p:pic>
        <p:nvPicPr>
          <p:cNvPr id="65" name="Google Shape;65;p14"/>
          <p:cNvPicPr preferRelativeResize="0"/>
          <p:nvPr/>
        </p:nvPicPr>
        <p:blipFill rotWithShape="1">
          <a:blip r:embed="rId4">
            <a:alphaModFix/>
          </a:blip>
          <a:srcRect b="-5540" l="-5540" r="0" t="0"/>
          <a:stretch/>
        </p:blipFill>
        <p:spPr>
          <a:xfrm>
            <a:off x="6203400" y="1778375"/>
            <a:ext cx="2669775" cy="2244799"/>
          </a:xfrm>
          <a:prstGeom prst="rect">
            <a:avLst/>
          </a:prstGeom>
          <a:noFill/>
          <a:ln>
            <a:noFill/>
          </a:ln>
        </p:spPr>
      </p:pic>
      <p:sp>
        <p:nvSpPr>
          <p:cNvPr id="66" name="Google Shape;66;p14"/>
          <p:cNvSpPr txBox="1"/>
          <p:nvPr>
            <p:ph idx="1" type="body"/>
          </p:nvPr>
        </p:nvSpPr>
        <p:spPr>
          <a:xfrm>
            <a:off x="6000125" y="4529925"/>
            <a:ext cx="2529600" cy="45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Source: Wikipedia</a:t>
            </a:r>
            <a:endParaRPr/>
          </a:p>
        </p:txBody>
      </p:sp>
      <p:sp>
        <p:nvSpPr>
          <p:cNvPr id="67" name="Google Shape;67;p14"/>
          <p:cNvSpPr txBox="1"/>
          <p:nvPr>
            <p:ph type="title"/>
          </p:nvPr>
        </p:nvSpPr>
        <p:spPr>
          <a:xfrm>
            <a:off x="1822950" y="-61825"/>
            <a:ext cx="615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Fundamental Scales of Living Matter</a:t>
            </a:r>
            <a:endParaRPr b="1"/>
          </a:p>
        </p:txBody>
      </p:sp>
      <p:pic>
        <p:nvPicPr>
          <p:cNvPr id="68" name="Google Shape;68;p14"/>
          <p:cNvPicPr preferRelativeResize="0"/>
          <p:nvPr/>
        </p:nvPicPr>
        <p:blipFill>
          <a:blip r:embed="rId5">
            <a:alphaModFix/>
          </a:blip>
          <a:stretch>
            <a:fillRect/>
          </a:stretch>
        </p:blipFill>
        <p:spPr>
          <a:xfrm>
            <a:off x="3601625" y="1778375"/>
            <a:ext cx="2244800" cy="224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Key Assumptions</a:t>
            </a:r>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7.</a:t>
            </a:r>
            <a:r>
              <a:rPr lang="en"/>
              <a:t> </a:t>
            </a:r>
            <a:r>
              <a:rPr b="1" lang="en"/>
              <a:t>Fitness potential:</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Relative fitness:</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lang="en"/>
              <a:t> </a:t>
            </a:r>
            <a:endParaRPr/>
          </a:p>
        </p:txBody>
      </p:sp>
      <p:pic>
        <p:nvPicPr>
          <p:cNvPr id="193" name="Google Shape;193;p32"/>
          <p:cNvPicPr preferRelativeResize="0"/>
          <p:nvPr/>
        </p:nvPicPr>
        <p:blipFill>
          <a:blip r:embed="rId3">
            <a:alphaModFix/>
          </a:blip>
          <a:stretch>
            <a:fillRect/>
          </a:stretch>
        </p:blipFill>
        <p:spPr>
          <a:xfrm>
            <a:off x="2803725" y="1604972"/>
            <a:ext cx="3905250" cy="1069625"/>
          </a:xfrm>
          <a:prstGeom prst="rect">
            <a:avLst/>
          </a:prstGeom>
          <a:noFill/>
          <a:ln>
            <a:noFill/>
          </a:ln>
        </p:spPr>
      </p:pic>
      <p:pic>
        <p:nvPicPr>
          <p:cNvPr id="194" name="Google Shape;194;p32"/>
          <p:cNvPicPr preferRelativeResize="0"/>
          <p:nvPr/>
        </p:nvPicPr>
        <p:blipFill>
          <a:blip r:embed="rId4">
            <a:alphaModFix/>
          </a:blip>
          <a:stretch>
            <a:fillRect/>
          </a:stretch>
        </p:blipFill>
        <p:spPr>
          <a:xfrm>
            <a:off x="2588383" y="2956973"/>
            <a:ext cx="4560417" cy="1069625"/>
          </a:xfrm>
          <a:prstGeom prst="rect">
            <a:avLst/>
          </a:prstGeom>
          <a:noFill/>
          <a:ln>
            <a:noFill/>
          </a:ln>
        </p:spPr>
      </p:pic>
      <p:pic>
        <p:nvPicPr>
          <p:cNvPr id="195" name="Google Shape;195;p32"/>
          <p:cNvPicPr preferRelativeResize="0"/>
          <p:nvPr/>
        </p:nvPicPr>
        <p:blipFill>
          <a:blip r:embed="rId5">
            <a:alphaModFix/>
          </a:blip>
          <a:stretch>
            <a:fillRect/>
          </a:stretch>
        </p:blipFill>
        <p:spPr>
          <a:xfrm>
            <a:off x="1931503" y="4162725"/>
            <a:ext cx="6043033"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Key Assumptions</a:t>
            </a:r>
            <a:endParaRPr b="1"/>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b="1" lang="en"/>
              <a:t>Phenotype Space: </a:t>
            </a:r>
            <a:br>
              <a:rPr b="1" lang="en"/>
            </a:br>
            <a:endParaRPr b="1"/>
          </a:p>
          <a:p>
            <a:pPr indent="-342900" lvl="0" marL="457200" rtl="0" algn="l">
              <a:spcBef>
                <a:spcPts val="0"/>
              </a:spcBef>
              <a:spcAft>
                <a:spcPts val="0"/>
              </a:spcAft>
              <a:buSzPts val="1800"/>
              <a:buAutoNum type="arabicPeriod"/>
            </a:pPr>
            <a:r>
              <a:rPr b="1" lang="en"/>
              <a:t>Genotype to Phenotype Relationship:</a:t>
            </a:r>
            <a:br>
              <a:rPr b="1" lang="en"/>
            </a:br>
            <a:endParaRPr b="1"/>
          </a:p>
          <a:p>
            <a:pPr indent="-342900" lvl="0" marL="457200" rtl="0" algn="l">
              <a:spcBef>
                <a:spcPts val="0"/>
              </a:spcBef>
              <a:spcAft>
                <a:spcPts val="0"/>
              </a:spcAft>
              <a:buSzPts val="1800"/>
              <a:buAutoNum type="arabicPeriod"/>
            </a:pPr>
            <a:r>
              <a:rPr b="1" lang="en"/>
              <a:t>Phenotypic Fitness Landscape: </a:t>
            </a:r>
            <a:br>
              <a:rPr b="1" lang="en"/>
            </a:br>
            <a:endParaRPr b="1"/>
          </a:p>
          <a:p>
            <a:pPr indent="-342900" lvl="0" marL="457200" rtl="0" algn="l">
              <a:spcBef>
                <a:spcPts val="0"/>
              </a:spcBef>
              <a:spcAft>
                <a:spcPts val="0"/>
              </a:spcAft>
              <a:buSzPts val="1800"/>
              <a:buAutoNum type="arabicPeriod"/>
            </a:pPr>
            <a:r>
              <a:rPr b="1" lang="en"/>
              <a:t>Monotonicity of Fitness Function</a:t>
            </a:r>
            <a:br>
              <a:rPr b="1" lang="en"/>
            </a:br>
            <a:endParaRPr b="1"/>
          </a:p>
          <a:p>
            <a:pPr indent="-342900" lvl="0" marL="457200" rtl="0" algn="l">
              <a:spcBef>
                <a:spcPts val="0"/>
              </a:spcBef>
              <a:spcAft>
                <a:spcPts val="0"/>
              </a:spcAft>
              <a:buSzPts val="1800"/>
              <a:buAutoNum type="arabicPeriod"/>
            </a:pPr>
            <a:r>
              <a:rPr b="1" lang="en"/>
              <a:t>Environmental Change</a:t>
            </a:r>
            <a:br>
              <a:rPr b="1" lang="en"/>
            </a:br>
            <a:endParaRPr b="1"/>
          </a:p>
          <a:p>
            <a:pPr indent="-342900" lvl="0" marL="457200" rtl="0" algn="l">
              <a:spcBef>
                <a:spcPts val="0"/>
              </a:spcBef>
              <a:spcAft>
                <a:spcPts val="0"/>
              </a:spcAft>
              <a:buSzPts val="1800"/>
              <a:buAutoNum type="arabicPeriod"/>
            </a:pPr>
            <a:r>
              <a:rPr b="1" lang="en"/>
              <a:t>Stress and Non-stress Environment</a:t>
            </a:r>
            <a:endParaRPr b="1"/>
          </a:p>
        </p:txBody>
      </p:sp>
      <p:pic>
        <p:nvPicPr>
          <p:cNvPr id="202" name="Google Shape;202;p33"/>
          <p:cNvPicPr preferRelativeResize="0"/>
          <p:nvPr/>
        </p:nvPicPr>
        <p:blipFill rotWithShape="1">
          <a:blip r:embed="rId3">
            <a:alphaModFix/>
          </a:blip>
          <a:srcRect b="21230" l="0" r="0" t="-21230"/>
          <a:stretch/>
        </p:blipFill>
        <p:spPr>
          <a:xfrm>
            <a:off x="2961400" y="1152475"/>
            <a:ext cx="1610600" cy="427525"/>
          </a:xfrm>
          <a:prstGeom prst="rect">
            <a:avLst/>
          </a:prstGeom>
          <a:noFill/>
          <a:ln>
            <a:noFill/>
          </a:ln>
        </p:spPr>
      </p:pic>
      <p:pic>
        <p:nvPicPr>
          <p:cNvPr id="203" name="Google Shape;203;p33"/>
          <p:cNvPicPr preferRelativeResize="0"/>
          <p:nvPr/>
        </p:nvPicPr>
        <p:blipFill>
          <a:blip r:embed="rId4">
            <a:alphaModFix/>
          </a:blip>
          <a:stretch>
            <a:fillRect/>
          </a:stretch>
        </p:blipFill>
        <p:spPr>
          <a:xfrm>
            <a:off x="7021575" y="1846950"/>
            <a:ext cx="1363081" cy="269825"/>
          </a:xfrm>
          <a:prstGeom prst="rect">
            <a:avLst/>
          </a:prstGeom>
          <a:noFill/>
          <a:ln>
            <a:noFill/>
          </a:ln>
        </p:spPr>
      </p:pic>
      <p:pic>
        <p:nvPicPr>
          <p:cNvPr id="204" name="Google Shape;204;p33"/>
          <p:cNvPicPr preferRelativeResize="0"/>
          <p:nvPr/>
        </p:nvPicPr>
        <p:blipFill>
          <a:blip r:embed="rId5">
            <a:alphaModFix/>
          </a:blip>
          <a:stretch>
            <a:fillRect/>
          </a:stretch>
        </p:blipFill>
        <p:spPr>
          <a:xfrm>
            <a:off x="4408700" y="2436838"/>
            <a:ext cx="584621" cy="269825"/>
          </a:xfrm>
          <a:prstGeom prst="rect">
            <a:avLst/>
          </a:prstGeom>
          <a:noFill/>
          <a:ln>
            <a:noFill/>
          </a:ln>
        </p:spPr>
      </p:pic>
      <p:pic>
        <p:nvPicPr>
          <p:cNvPr id="205" name="Google Shape;205;p33"/>
          <p:cNvPicPr preferRelativeResize="0"/>
          <p:nvPr/>
        </p:nvPicPr>
        <p:blipFill>
          <a:blip r:embed="rId6">
            <a:alphaModFix/>
          </a:blip>
          <a:stretch>
            <a:fillRect/>
          </a:stretch>
        </p:blipFill>
        <p:spPr>
          <a:xfrm>
            <a:off x="5019975" y="1779600"/>
            <a:ext cx="1823813" cy="33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Dataset</a:t>
            </a:r>
            <a:endParaRPr b="1"/>
          </a:p>
        </p:txBody>
      </p:sp>
      <p:pic>
        <p:nvPicPr>
          <p:cNvPr id="211" name="Google Shape;211;p34"/>
          <p:cNvPicPr preferRelativeResize="0"/>
          <p:nvPr/>
        </p:nvPicPr>
        <p:blipFill>
          <a:blip r:embed="rId3">
            <a:alphaModFix/>
          </a:blip>
          <a:stretch>
            <a:fillRect/>
          </a:stretch>
        </p:blipFill>
        <p:spPr>
          <a:xfrm>
            <a:off x="152400" y="1028325"/>
            <a:ext cx="8839200" cy="3086850"/>
          </a:xfrm>
          <a:prstGeom prst="rect">
            <a:avLst/>
          </a:prstGeom>
          <a:noFill/>
          <a:ln>
            <a:noFill/>
          </a:ln>
        </p:spPr>
      </p:pic>
      <p:sp>
        <p:nvSpPr>
          <p:cNvPr id="212" name="Google Shape;212;p34"/>
          <p:cNvSpPr txBox="1"/>
          <p:nvPr>
            <p:ph idx="1" type="body"/>
          </p:nvPr>
        </p:nvSpPr>
        <p:spPr>
          <a:xfrm>
            <a:off x="6000125" y="4529925"/>
            <a:ext cx="2529600" cy="457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Source: </a:t>
            </a:r>
            <a:r>
              <a:rPr lang="en" u="sng">
                <a:solidFill>
                  <a:schemeClr val="hlink"/>
                </a:solidFill>
                <a:hlinkClick r:id="rId4"/>
              </a:rPr>
              <a:t>Price et. al. 2018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5"/>
          <p:cNvPicPr preferRelativeResize="0"/>
          <p:nvPr/>
        </p:nvPicPr>
        <p:blipFill>
          <a:blip r:embed="rId3">
            <a:alphaModFix/>
          </a:blip>
          <a:stretch>
            <a:fillRect/>
          </a:stretch>
        </p:blipFill>
        <p:spPr>
          <a:xfrm>
            <a:off x="1900700" y="152400"/>
            <a:ext cx="5165198"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3">
            <a:alphaModFix/>
          </a:blip>
          <a:stretch>
            <a:fillRect/>
          </a:stretch>
        </p:blipFill>
        <p:spPr>
          <a:xfrm>
            <a:off x="988550" y="495300"/>
            <a:ext cx="7581900" cy="415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929375" y="891062"/>
            <a:ext cx="2849526" cy="3000376"/>
          </a:xfrm>
          <a:prstGeom prst="rect">
            <a:avLst/>
          </a:prstGeom>
          <a:noFill/>
          <a:ln>
            <a:noFill/>
          </a:ln>
        </p:spPr>
      </p:pic>
      <p:pic>
        <p:nvPicPr>
          <p:cNvPr id="74" name="Google Shape;74;p15"/>
          <p:cNvPicPr preferRelativeResize="0"/>
          <p:nvPr/>
        </p:nvPicPr>
        <p:blipFill>
          <a:blip r:embed="rId4">
            <a:alphaModFix/>
          </a:blip>
          <a:stretch>
            <a:fillRect/>
          </a:stretch>
        </p:blipFill>
        <p:spPr>
          <a:xfrm>
            <a:off x="5472450" y="893863"/>
            <a:ext cx="2849525" cy="2994764"/>
          </a:xfrm>
          <a:prstGeom prst="rect">
            <a:avLst/>
          </a:prstGeom>
          <a:noFill/>
          <a:ln>
            <a:noFill/>
          </a:ln>
        </p:spPr>
      </p:pic>
      <p:sp>
        <p:nvSpPr>
          <p:cNvPr id="75" name="Google Shape;75;p15"/>
          <p:cNvSpPr txBox="1"/>
          <p:nvPr>
            <p:ph type="title"/>
          </p:nvPr>
        </p:nvSpPr>
        <p:spPr>
          <a:xfrm>
            <a:off x="311700" y="115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Evolutionary Analog of Statistical Mechanics</a:t>
            </a:r>
            <a:endParaRPr b="1"/>
          </a:p>
        </p:txBody>
      </p:sp>
      <p:sp>
        <p:nvSpPr>
          <p:cNvPr id="76" name="Google Shape;76;p15"/>
          <p:cNvSpPr txBox="1"/>
          <p:nvPr>
            <p:ph idx="1" type="body"/>
          </p:nvPr>
        </p:nvSpPr>
        <p:spPr>
          <a:xfrm>
            <a:off x="375050" y="3724200"/>
            <a:ext cx="8520600" cy="141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Fitness             Energy</a:t>
            </a:r>
            <a:endParaRPr/>
          </a:p>
          <a:p>
            <a:pPr indent="0" lvl="0" marL="0" rtl="0" algn="ctr">
              <a:spcBef>
                <a:spcPts val="1200"/>
              </a:spcBef>
              <a:spcAft>
                <a:spcPts val="0"/>
              </a:spcAft>
              <a:buNone/>
            </a:pPr>
            <a:r>
              <a:rPr lang="en"/>
              <a:t>        Mutations            Entropic force</a:t>
            </a:r>
            <a:endParaRPr/>
          </a:p>
          <a:p>
            <a:pPr indent="0" lvl="0" marL="0" rtl="0" algn="ctr">
              <a:spcBef>
                <a:spcPts val="1200"/>
              </a:spcBef>
              <a:spcAft>
                <a:spcPts val="1200"/>
              </a:spcAft>
              <a:buNone/>
            </a:pPr>
            <a:r>
              <a:rPr lang="en"/>
              <a:t>Finite size fluctuation           Thermal fluctuation </a:t>
            </a:r>
            <a:endParaRPr/>
          </a:p>
        </p:txBody>
      </p:sp>
      <p:sp>
        <p:nvSpPr>
          <p:cNvPr id="77" name="Google Shape;77;p15"/>
          <p:cNvSpPr/>
          <p:nvPr/>
        </p:nvSpPr>
        <p:spPr>
          <a:xfrm>
            <a:off x="4451600" y="3871100"/>
            <a:ext cx="367500" cy="189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p:nvPr/>
        </p:nvSpPr>
        <p:spPr>
          <a:xfrm>
            <a:off x="4451600" y="4342650"/>
            <a:ext cx="367500" cy="189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a:off x="4451600" y="4814200"/>
            <a:ext cx="367500" cy="189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1522350" y="152400"/>
            <a:ext cx="6099308"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555600"/>
            <a:ext cx="81801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400"/>
              <a:t>Importance of DFE</a:t>
            </a:r>
            <a:endParaRPr b="1" sz="3400"/>
          </a:p>
        </p:txBody>
      </p:sp>
      <p:sp>
        <p:nvSpPr>
          <p:cNvPr id="90" name="Google Shape;90;p17"/>
          <p:cNvSpPr txBox="1"/>
          <p:nvPr>
            <p:ph idx="1" type="body"/>
          </p:nvPr>
        </p:nvSpPr>
        <p:spPr>
          <a:xfrm>
            <a:off x="311700" y="1389600"/>
            <a:ext cx="8180100" cy="3179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Understanding what kind of effect mutation have on species especially on humans</a:t>
            </a:r>
            <a:endParaRPr sz="2200"/>
          </a:p>
          <a:p>
            <a:pPr indent="-368300" lvl="0" marL="457200" rtl="0" algn="l">
              <a:spcBef>
                <a:spcPts val="0"/>
              </a:spcBef>
              <a:spcAft>
                <a:spcPts val="0"/>
              </a:spcAft>
              <a:buSzPts val="2200"/>
              <a:buChar char="●"/>
            </a:pPr>
            <a:r>
              <a:rPr lang="en" sz="2200"/>
              <a:t>Central to questions in evolutionary biology</a:t>
            </a:r>
            <a:endParaRPr sz="2200"/>
          </a:p>
          <a:p>
            <a:pPr indent="-368300" lvl="0" marL="457200" rtl="0" algn="l">
              <a:spcBef>
                <a:spcPts val="0"/>
              </a:spcBef>
              <a:spcAft>
                <a:spcPts val="0"/>
              </a:spcAft>
              <a:buSzPts val="2200"/>
              <a:buChar char="●"/>
            </a:pPr>
            <a:r>
              <a:rPr lang="en" sz="2200"/>
              <a:t>Quantitative</a:t>
            </a:r>
            <a:r>
              <a:rPr lang="en" sz="2200"/>
              <a:t> genetic variation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DD"/>
        </a:solid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Key Questions </a:t>
            </a:r>
            <a:endParaRPr b="1"/>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900">
                <a:solidFill>
                  <a:schemeClr val="dk1"/>
                </a:solidFill>
              </a:rPr>
              <a:t>  * How does the distribution of fitness effects (DFE) change across different environments?</a:t>
            </a:r>
            <a:endParaRPr sz="1900">
              <a:solidFill>
                <a:schemeClr val="dk1"/>
              </a:solidFill>
            </a:endParaRPr>
          </a:p>
          <a:p>
            <a:pPr indent="0" lvl="0" marL="0" rtl="0" algn="l">
              <a:spcBef>
                <a:spcPts val="0"/>
              </a:spcBef>
              <a:spcAft>
                <a:spcPts val="0"/>
              </a:spcAft>
              <a:buClr>
                <a:schemeClr val="dk1"/>
              </a:buClr>
              <a:buSzPts val="1100"/>
              <a:buFont typeface="Arial"/>
              <a:buNone/>
            </a:pPr>
            <a:r>
              <a:rPr lang="en" sz="1900">
                <a:solidFill>
                  <a:schemeClr val="dk1"/>
                </a:solidFill>
              </a:rPr>
              <a:t>   * Are the mean and variance of the DFE more sensitive to environmental changes than the overall shape?</a:t>
            </a:r>
            <a:endParaRPr sz="1900">
              <a:solidFill>
                <a:schemeClr val="dk1"/>
              </a:solidFill>
            </a:endParaRPr>
          </a:p>
          <a:p>
            <a:pPr indent="0" lvl="0" marL="0" rtl="0" algn="l">
              <a:spcBef>
                <a:spcPts val="0"/>
              </a:spcBef>
              <a:spcAft>
                <a:spcPts val="0"/>
              </a:spcAft>
              <a:buClr>
                <a:schemeClr val="dk1"/>
              </a:buClr>
              <a:buSzPts val="1100"/>
              <a:buFont typeface="Arial"/>
              <a:buNone/>
            </a:pPr>
            <a:r>
              <a:rPr lang="en" sz="1900">
                <a:solidFill>
                  <a:schemeClr val="dk1"/>
                </a:solidFill>
              </a:rPr>
              <a:t>   * What is the correlation of fitness effects for mutations across different environments?</a:t>
            </a:r>
            <a:endParaRPr sz="19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Experiment</a:t>
            </a:r>
            <a:endParaRPr b="1"/>
          </a:p>
        </p:txBody>
      </p:sp>
      <p:pic>
        <p:nvPicPr>
          <p:cNvPr id="102" name="Google Shape;102;p19"/>
          <p:cNvPicPr preferRelativeResize="0"/>
          <p:nvPr/>
        </p:nvPicPr>
        <p:blipFill>
          <a:blip r:embed="rId3">
            <a:alphaModFix/>
          </a:blip>
          <a:stretch>
            <a:fillRect/>
          </a:stretch>
        </p:blipFill>
        <p:spPr>
          <a:xfrm>
            <a:off x="866400" y="1017725"/>
            <a:ext cx="7411200" cy="2158725"/>
          </a:xfrm>
          <a:prstGeom prst="rect">
            <a:avLst/>
          </a:prstGeom>
          <a:noFill/>
          <a:ln>
            <a:noFill/>
          </a:ln>
        </p:spPr>
      </p:pic>
      <p:pic>
        <p:nvPicPr>
          <p:cNvPr id="103" name="Google Shape;103;p19"/>
          <p:cNvPicPr preferRelativeResize="0"/>
          <p:nvPr/>
        </p:nvPicPr>
        <p:blipFill>
          <a:blip r:embed="rId4">
            <a:alphaModFix/>
          </a:blip>
          <a:stretch>
            <a:fillRect/>
          </a:stretch>
        </p:blipFill>
        <p:spPr>
          <a:xfrm>
            <a:off x="543371" y="3417525"/>
            <a:ext cx="4317725" cy="719625"/>
          </a:xfrm>
          <a:prstGeom prst="rect">
            <a:avLst/>
          </a:prstGeom>
          <a:noFill/>
          <a:ln>
            <a:noFill/>
          </a:ln>
        </p:spPr>
      </p:pic>
      <p:sp>
        <p:nvSpPr>
          <p:cNvPr id="104" name="Google Shape;104;p19"/>
          <p:cNvSpPr txBox="1"/>
          <p:nvPr>
            <p:ph idx="1" type="body"/>
          </p:nvPr>
        </p:nvSpPr>
        <p:spPr>
          <a:xfrm>
            <a:off x="6000125" y="4529925"/>
            <a:ext cx="2529600" cy="457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Source: </a:t>
            </a:r>
            <a:r>
              <a:rPr lang="en" u="sng">
                <a:solidFill>
                  <a:schemeClr val="hlink"/>
                </a:solidFill>
                <a:hlinkClick r:id="rId5"/>
              </a:rPr>
              <a:t>Price et. al. 2018</a:t>
            </a:r>
            <a:endParaRPr/>
          </a:p>
        </p:txBody>
      </p:sp>
      <p:pic>
        <p:nvPicPr>
          <p:cNvPr id="105" name="Google Shape;105;p19"/>
          <p:cNvPicPr preferRelativeResize="0"/>
          <p:nvPr/>
        </p:nvPicPr>
        <p:blipFill>
          <a:blip r:embed="rId6">
            <a:alphaModFix/>
          </a:blip>
          <a:stretch>
            <a:fillRect/>
          </a:stretch>
        </p:blipFill>
        <p:spPr>
          <a:xfrm>
            <a:off x="5051497" y="3253000"/>
            <a:ext cx="3406161" cy="104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2252938" y="566475"/>
            <a:ext cx="4638124" cy="4577026"/>
          </a:xfrm>
          <a:prstGeom prst="rect">
            <a:avLst/>
          </a:prstGeom>
          <a:noFill/>
          <a:ln>
            <a:noFill/>
          </a:ln>
        </p:spPr>
      </p:pic>
      <p:sp>
        <p:nvSpPr>
          <p:cNvPr id="111" name="Google Shape;111;p20"/>
          <p:cNvSpPr txBox="1"/>
          <p:nvPr>
            <p:ph type="title"/>
          </p:nvPr>
        </p:nvSpPr>
        <p:spPr>
          <a:xfrm>
            <a:off x="-278725" y="0"/>
            <a:ext cx="9885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 Distribution of Fitness Effect from Experimental Data</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858731" y="0"/>
            <a:ext cx="742653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